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24"/>
  </p:notesMasterIdLst>
  <p:sldIdLst>
    <p:sldId id="256" r:id="rId2"/>
    <p:sldId id="257" r:id="rId3"/>
    <p:sldId id="265" r:id="rId4"/>
    <p:sldId id="264" r:id="rId5"/>
    <p:sldId id="266" r:id="rId6"/>
    <p:sldId id="268" r:id="rId7"/>
    <p:sldId id="267" r:id="rId8"/>
    <p:sldId id="269" r:id="rId9"/>
    <p:sldId id="270" r:id="rId10"/>
    <p:sldId id="271" r:id="rId11"/>
    <p:sldId id="276" r:id="rId12"/>
    <p:sldId id="277" r:id="rId13"/>
    <p:sldId id="273" r:id="rId14"/>
    <p:sldId id="274" r:id="rId15"/>
    <p:sldId id="278" r:id="rId16"/>
    <p:sldId id="275" r:id="rId17"/>
    <p:sldId id="25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5" autoAdjust="0"/>
    <p:restoredTop sz="87551"/>
  </p:normalViewPr>
  <p:slideViewPr>
    <p:cSldViewPr snapToGrid="0">
      <p:cViewPr varScale="1">
        <p:scale>
          <a:sx n="111" d="100"/>
          <a:sy n="111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42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88269-F7D4-B340-B203-76CECE777BDA}" type="datetimeFigureOut">
              <a:rPr lang="tr-TR" smtClean="0"/>
              <a:t>27.12.2020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D1C99-F2B7-6447-B4FA-40EFF6F4AD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920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Prosedürel</a:t>
            </a:r>
            <a:r>
              <a:rPr lang="tr-TR" dirty="0"/>
              <a:t> bir uygulamada modüller üzerinde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testing</a:t>
            </a:r>
            <a:r>
              <a:rPr lang="tr-TR" dirty="0"/>
              <a:t> uygulanabilse de genellikle fonksiyon – prosedürler üzerinde gerçekleştirilirler.</a:t>
            </a:r>
          </a:p>
          <a:p>
            <a:r>
              <a:rPr lang="tr-TR" dirty="0"/>
              <a:t>Nesneye yönelik programlamada bu test sınıflar üzerinde gerçekleştirilebilir. Temelde en küçük birimlerin testleri ve bu birimlerin aralarındaki iletişimin testleri gerçekleştirilir.</a:t>
            </a:r>
          </a:p>
          <a:p>
            <a:r>
              <a:rPr lang="tr-TR" dirty="0" err="1"/>
              <a:t>Unit</a:t>
            </a:r>
            <a:r>
              <a:rPr lang="tr-TR" dirty="0"/>
              <a:t> testin amacı parçaların çalışmasının doğru olup olmadığını sistemden bağımsız olarak belirlemektir.</a:t>
            </a:r>
          </a:p>
          <a:p>
            <a:r>
              <a:rPr lang="tr-TR" dirty="0"/>
              <a:t>Bu parçaların test edilirken denendiği aşamalara durum (test </a:t>
            </a:r>
            <a:r>
              <a:rPr lang="tr-TR" dirty="0" err="1"/>
              <a:t>case</a:t>
            </a:r>
            <a:r>
              <a:rPr lang="tr-TR" dirty="0"/>
              <a:t>) adı verilir.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8416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Test sayfası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6513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Test Explorer testlerin bir arada erişilebildiği penceredir. Burada birden fazla test çalıştırılabilir, testlerin hataları görülebilir ve testler </a:t>
            </a:r>
            <a:r>
              <a:rPr lang="tr-TR" dirty="0" err="1"/>
              <a:t>debug</a:t>
            </a:r>
            <a:r>
              <a:rPr lang="tr-TR" dirty="0"/>
              <a:t> edilebilir.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934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Düzeltmeyi gerçekleştirme durumu ve</a:t>
            </a:r>
          </a:p>
          <a:p>
            <a:r>
              <a:rPr lang="tr-TR" dirty="0"/>
              <a:t>ikinci bir test eklendiğinde pencerenin durumu.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1284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Her yeni testle eskisinin de bozulmadığını garantileyerek ilerlenmeli</a:t>
            </a:r>
          </a:p>
          <a:p>
            <a:r>
              <a:rPr lang="tr-TR" dirty="0"/>
              <a:t>Testlerin yazılması sayesinde eski durumların da sağlandığı garanti edilmektedir.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6507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Arayüz</a:t>
            </a:r>
            <a:r>
              <a:rPr lang="tr-TR" dirty="0"/>
              <a:t> testinde bir kullanıcının </a:t>
            </a:r>
            <a:r>
              <a:rPr lang="tr-TR" dirty="0" err="1"/>
              <a:t>arayüzle</a:t>
            </a:r>
            <a:r>
              <a:rPr lang="tr-TR" dirty="0"/>
              <a:t> olan iletişiminde </a:t>
            </a:r>
            <a:r>
              <a:rPr lang="tr-TR" dirty="0" err="1"/>
              <a:t>arayüzün</a:t>
            </a:r>
            <a:r>
              <a:rPr lang="tr-TR" dirty="0"/>
              <a:t> kullanıcıya istenen cevabı verip veremediği kontrol edilir. </a:t>
            </a:r>
            <a:r>
              <a:rPr lang="tr-TR" dirty="0" err="1"/>
              <a:t>Arayüzde</a:t>
            </a:r>
            <a:r>
              <a:rPr lang="tr-TR" dirty="0"/>
              <a:t> herhangi bir gösterim, çalışma ya da kullanıma bağlı istenmeyen durum hataları oluşması durumunda bunların tespiti amacı ile </a:t>
            </a:r>
            <a:r>
              <a:rPr lang="tr-TR" dirty="0" err="1"/>
              <a:t>arayüz</a:t>
            </a:r>
            <a:r>
              <a:rPr lang="tr-TR" dirty="0"/>
              <a:t> testleri kullanılabilir.</a:t>
            </a:r>
          </a:p>
          <a:p>
            <a:r>
              <a:rPr lang="tr-TR" dirty="0"/>
              <a:t>UI ile GUI arasındaki ince çizgi, UI kısmının her zaman </a:t>
            </a:r>
            <a:r>
              <a:rPr lang="tr-TR" dirty="0" err="1"/>
              <a:t>graphical</a:t>
            </a:r>
            <a:r>
              <a:rPr lang="tr-TR" dirty="0"/>
              <a:t> olması gerekliliğinin bulunmamasıdır. UI bir konsol veya </a:t>
            </a:r>
            <a:r>
              <a:rPr lang="tr-TR" dirty="0" err="1"/>
              <a:t>developer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 çıktısı da olabilir.</a:t>
            </a:r>
          </a:p>
          <a:p>
            <a:r>
              <a:rPr lang="tr-TR" dirty="0"/>
              <a:t>Masaüstünde genellikle çözünürlükle ilgili problemler oluşabilir. </a:t>
            </a:r>
            <a:r>
              <a:rPr lang="tr-TR" dirty="0" err="1"/>
              <a:t>Web’de</a:t>
            </a:r>
            <a:r>
              <a:rPr lang="tr-TR" dirty="0"/>
              <a:t> ise her tarayıcının gerçekleştirdiği </a:t>
            </a:r>
            <a:r>
              <a:rPr lang="tr-TR" dirty="0" err="1"/>
              <a:t>render</a:t>
            </a:r>
            <a:r>
              <a:rPr lang="tr-TR" dirty="0"/>
              <a:t> farklı olacağından UI testler daha önemli hale gelmektedir.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8544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Performans analizi belirli ölçütler için gerçekleştirilebilmektedir. Bunlar CPU, GPU ve bellek kullanımı, nesne alma takibi, </a:t>
            </a:r>
            <a:r>
              <a:rPr lang="tr-TR" dirty="0" err="1"/>
              <a:t>async</a:t>
            </a:r>
            <a:r>
              <a:rPr lang="tr-TR" dirty="0"/>
              <a:t> testler gibi testlerdir. Buna göre optimize edilecek yerler değiştirilerek (kod veya mantık) uygulama çalışması daha da hızlandırılabilmektedir. Örneğin bir dosya için </a:t>
            </a:r>
            <a:r>
              <a:rPr lang="tr-TR" dirty="0" err="1"/>
              <a:t>readallbytes</a:t>
            </a:r>
            <a:r>
              <a:rPr lang="tr-TR" dirty="0"/>
              <a:t> metodunun kullanılmasının bellek ve işlemci performansı, karakter karakter veya blok blok okunmasına göre farklı sonuçlar gösterecektir.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0527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Performans analizi yapıldığında hangi metodun ya da hangi işlemin ne kadar </a:t>
            </a:r>
            <a:r>
              <a:rPr lang="tr-TR" dirty="0" err="1"/>
              <a:t>cpu</a:t>
            </a:r>
            <a:r>
              <a:rPr lang="tr-TR" dirty="0"/>
              <a:t> zamanı harcadığı gözükmektedir.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0748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Buna göre en yüksek performans kaybının yaşandığı yerde gerekli düzeltmeler gerçekleştirildiğinde performans kazanılacaktır.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6027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Boxing</a:t>
            </a:r>
            <a:r>
              <a:rPr lang="tr-TR" dirty="0"/>
              <a:t> </a:t>
            </a:r>
            <a:r>
              <a:rPr lang="tr-TR" dirty="0" err="1"/>
              <a:t>unboxing</a:t>
            </a:r>
            <a:r>
              <a:rPr lang="tr-TR" dirty="0"/>
              <a:t>, sürekli alan hesaplama ve fazla örnek alma gibi düzeltmeler gerçekleştirildiğinde yeni kodun performansı farklı olacaktır.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4708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İlk kod ve ikinci kodun </a:t>
            </a:r>
            <a:r>
              <a:rPr lang="tr-TR"/>
              <a:t>çalışma süreleri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492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Birim testinin uygulanacağı örnek uygulama. Uygulama </a:t>
            </a:r>
            <a:r>
              <a:rPr lang="tr-TR" dirty="0" err="1"/>
              <a:t>veritabanından</a:t>
            </a:r>
            <a:r>
              <a:rPr lang="tr-TR" dirty="0"/>
              <a:t> kullanıcı kontrolü yaptıktan sonra başarılı olma durumunda yeni bir form açıp bu formda girilen değere göre sonuç üreten bir hesapla fonksiyonunu çağırmaktadır.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006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Testlerin yapılması için aynı giriş ekranının kullanılması zaman kaybına sebebiyet vermektedir.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471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Kısa kullanıcı adı tanımlama veya giriş ekranını kapatma gibi yöntemler tercih edilse de bu yöntemlerin uygulanması yerine gerekli metotların testler ile denenmesi daha faydalı olacaktır.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101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Hatanın tespiti yapıldıktan sonra yapılan değişiklik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53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Değişiklik sonrasında yeniden hata üretme durumu.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3995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Birim testi oluşturma aşamaları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255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Birim testi seçimi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163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Birim testine test edilecek metotlara erişim amacıyla referans eklenmesi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D1C99-F2B7-6447-B4FA-40EFF6F4AD6B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92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9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62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9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0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30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66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52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52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93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27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12/27/20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1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1D058-3653-4497-9885-91DE6B95F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1" r="-1" b="1501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BB2C542-FD08-44E5-8B67-65F6248C4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Görsel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Programlama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04A8900-2647-4493-99B7-DC0047757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Birim testi, </a:t>
            </a:r>
            <a:r>
              <a:rPr lang="tr-TR">
                <a:solidFill>
                  <a:schemeClr val="bg1"/>
                </a:solidFill>
              </a:rPr>
              <a:t>arayüz</a:t>
            </a:r>
            <a:r>
              <a:rPr lang="tr-TR" dirty="0">
                <a:solidFill>
                  <a:schemeClr val="bg1"/>
                </a:solidFill>
              </a:rPr>
              <a:t> testi ve performans analizi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99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0E56-6D2E-7C4E-B9B8-FEE1B50B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664A3-90BB-4340-93AD-57D12C0A0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40" y="1690688"/>
            <a:ext cx="7106920" cy="49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0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0E56-6D2E-7C4E-B9B8-FEE1B50B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98EB9-6971-F647-8B8C-D17497E0C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11" y="1331150"/>
            <a:ext cx="5037777" cy="533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4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0E56-6D2E-7C4E-B9B8-FEE1B50B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A4B0F-1E73-C24B-BD03-F58A6B97B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02" y="1455661"/>
            <a:ext cx="5494146" cy="3527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ED617-F242-9347-B157-8682F011C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82" y="1384928"/>
            <a:ext cx="3857277" cy="61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83F1D-5E67-4543-8B84-1B365B898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50" y="2129791"/>
            <a:ext cx="5573743" cy="30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4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0E56-6D2E-7C4E-B9B8-FEE1B50B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A3AB4C-8472-934E-AF87-426E5D08C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95" y="1521098"/>
            <a:ext cx="3458210" cy="51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0E56-6D2E-7C4E-B9B8-FEE1B50B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F0EF0-955F-BD48-8F0E-62F4983C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8270"/>
            <a:ext cx="4084320" cy="2956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A861B6-2DDC-FA45-95BB-443F473BF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30" y="1841500"/>
            <a:ext cx="3073400" cy="2070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7D45DA-1C7A-A647-8E89-0D277B8CC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30" y="4491990"/>
            <a:ext cx="6375400" cy="22733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B6FE50-5F1E-E247-B3A5-C8A7A8FEC902}"/>
              </a:ext>
            </a:extLst>
          </p:cNvPr>
          <p:cNvCxnSpPr>
            <a:cxnSpLocks/>
          </p:cNvCxnSpPr>
          <p:nvPr/>
        </p:nvCxnSpPr>
        <p:spPr>
          <a:xfrm>
            <a:off x="5393635" y="2911437"/>
            <a:ext cx="1352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C7E96A-675B-434C-9D21-2F0CC39458A5}"/>
              </a:ext>
            </a:extLst>
          </p:cNvPr>
          <p:cNvCxnSpPr>
            <a:cxnSpLocks/>
          </p:cNvCxnSpPr>
          <p:nvPr/>
        </p:nvCxnSpPr>
        <p:spPr>
          <a:xfrm>
            <a:off x="8738515" y="3980225"/>
            <a:ext cx="0" cy="42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1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BFBD-FB90-644E-BA26-CFE5459C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5FD95-C06C-624F-97BE-82209AF8F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9431"/>
            <a:ext cx="3505200" cy="204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3C302-F642-0642-8667-4B2344A77C5D}"/>
              </a:ext>
            </a:extLst>
          </p:cNvPr>
          <p:cNvSpPr/>
          <p:nvPr/>
        </p:nvSpPr>
        <p:spPr>
          <a:xfrm>
            <a:off x="2062480" y="2336133"/>
            <a:ext cx="257208" cy="208471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6ED68-B63B-FF41-9379-AE3E29023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69" y="1539431"/>
            <a:ext cx="433337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9996D-49B2-2B41-8036-50721CBBF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29576"/>
            <a:ext cx="3535159" cy="2010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039F1-F435-C046-BDC8-331B55F505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69" y="4378538"/>
            <a:ext cx="6967351" cy="16254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46319E-8EB5-DE45-BE06-2F39EE6FA5C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373359" y="2561781"/>
            <a:ext cx="592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E0E4F8-2AB1-8640-A898-607FF5504320}"/>
              </a:ext>
            </a:extLst>
          </p:cNvPr>
          <p:cNvCxnSpPr>
            <a:cxnSpLocks/>
          </p:cNvCxnSpPr>
          <p:nvPr/>
        </p:nvCxnSpPr>
        <p:spPr>
          <a:xfrm>
            <a:off x="4373359" y="5219014"/>
            <a:ext cx="592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0E56-6D2E-7C4E-B9B8-FEE1B50B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ED766-43EB-304B-86AE-6010418DA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1541971"/>
            <a:ext cx="3626381" cy="2042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6BCBD-4850-6045-8E7A-DCF535694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9431"/>
            <a:ext cx="3505200" cy="204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023B72-B604-9542-BC97-546554D47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3940810"/>
            <a:ext cx="6527800" cy="2679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341A39-F911-6540-95B8-FE57ACEB95C4}"/>
              </a:ext>
            </a:extLst>
          </p:cNvPr>
          <p:cNvCxnSpPr>
            <a:cxnSpLocks/>
          </p:cNvCxnSpPr>
          <p:nvPr/>
        </p:nvCxnSpPr>
        <p:spPr>
          <a:xfrm>
            <a:off x="4903446" y="2548528"/>
            <a:ext cx="17491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75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1ACD-CA0A-124A-9D56-9527F212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Arayüz</a:t>
            </a:r>
            <a:r>
              <a:rPr lang="tr-TR" dirty="0"/>
              <a:t> testi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CFED-DF78-3E40-ACE4-718395503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UI </a:t>
            </a:r>
            <a:r>
              <a:rPr lang="tr-TR" dirty="0" err="1"/>
              <a:t>testing</a:t>
            </a:r>
            <a:r>
              <a:rPr lang="tr-TR" dirty="0"/>
              <a:t> – GUI </a:t>
            </a:r>
            <a:r>
              <a:rPr lang="tr-TR" dirty="0" err="1"/>
              <a:t>testing</a:t>
            </a:r>
            <a:endParaRPr lang="tr-TR" dirty="0"/>
          </a:p>
          <a:p>
            <a:pPr lvl="1"/>
            <a:r>
              <a:rPr lang="tr-TR" dirty="0" err="1"/>
              <a:t>Arayüze</a:t>
            </a:r>
            <a:r>
              <a:rPr lang="tr-TR" dirty="0"/>
              <a:t> verilen girdi</a:t>
            </a:r>
          </a:p>
          <a:p>
            <a:pPr lvl="1"/>
            <a:r>
              <a:rPr lang="tr-TR" dirty="0" err="1"/>
              <a:t>Arayüzün</a:t>
            </a:r>
            <a:r>
              <a:rPr lang="tr-TR" dirty="0"/>
              <a:t> verdiği cevap</a:t>
            </a:r>
          </a:p>
          <a:p>
            <a:pPr lvl="1"/>
            <a:r>
              <a:rPr lang="tr-TR" dirty="0"/>
              <a:t>Beklenen çıktı</a:t>
            </a:r>
          </a:p>
          <a:p>
            <a:r>
              <a:rPr lang="tr-TR" dirty="0"/>
              <a:t>Masaüstü – Web (Cross-Browser)</a:t>
            </a:r>
          </a:p>
          <a:p>
            <a:r>
              <a:rPr lang="tr-TR" dirty="0"/>
              <a:t>Manuel</a:t>
            </a:r>
          </a:p>
          <a:p>
            <a:r>
              <a:rPr lang="tr-TR" dirty="0"/>
              <a:t>Otomatikleştirilmiş</a:t>
            </a:r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90968-F467-D84F-A8B6-51FE9A85A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00" y="4584700"/>
            <a:ext cx="3721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0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350E-CA4A-CD43-9C11-2144DA2C2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Performans Analizi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96AB8-157C-2749-A5AD-1D7FC853D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9764"/>
            <a:ext cx="3472180" cy="1472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773C0E-BE36-EE44-B1FC-D65DBC040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3031286"/>
            <a:ext cx="9677400" cy="37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57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CB52-88FD-924F-B2B8-5904D2C9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Performans Analizi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4339D-3885-D848-92D6-21C86E1D2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4886"/>
            <a:ext cx="3366770" cy="5334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621FAA-66A9-AF4C-9139-4D1B83FD7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13" y="1444896"/>
            <a:ext cx="7746237" cy="519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D490-9D9B-0947-B08B-C80FA92B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2EB2F-3F59-C444-9CEF-3546FB4F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Unit</a:t>
            </a:r>
            <a:r>
              <a:rPr lang="tr-TR" dirty="0"/>
              <a:t> test</a:t>
            </a:r>
          </a:p>
          <a:p>
            <a:pPr lvl="1"/>
            <a:r>
              <a:rPr lang="tr-TR" dirty="0"/>
              <a:t>Modül</a:t>
            </a:r>
          </a:p>
          <a:p>
            <a:pPr lvl="1"/>
            <a:r>
              <a:rPr lang="tr-TR" dirty="0"/>
              <a:t>Fonksiyon – prosedür</a:t>
            </a:r>
          </a:p>
          <a:p>
            <a:pPr lvl="1"/>
            <a:r>
              <a:rPr lang="tr-TR" dirty="0"/>
              <a:t>Sınıflar</a:t>
            </a:r>
          </a:p>
          <a:p>
            <a:r>
              <a:rPr lang="tr-TR" dirty="0"/>
              <a:t>Parçaların sistemden ayrı çalışmasının kontrolü</a:t>
            </a:r>
          </a:p>
          <a:p>
            <a:r>
              <a:rPr lang="tr-TR" dirty="0"/>
              <a:t>Test durumları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08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CB52-88FD-924F-B2B8-5904D2C9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Performans Analizi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65BA7-9622-8941-A4CB-B087415DA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336414"/>
            <a:ext cx="7852109" cy="53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CB52-88FD-924F-B2B8-5904D2C9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Performans Analizi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316556-0067-4643-819A-9954D0887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56" y="1377462"/>
            <a:ext cx="3261054" cy="5321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B01E5-E7CC-394D-A764-960345780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376" y="1364886"/>
            <a:ext cx="3366770" cy="53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52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CB52-88FD-924F-B2B8-5904D2C9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Performans Analizi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21169-8273-CA43-AD14-848EFB49B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30" y="1950138"/>
            <a:ext cx="9236710" cy="1530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60046-5BD5-E94A-8314-62668846D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85" y="4156499"/>
            <a:ext cx="7493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44CD-289C-1D4D-A919-ACAA3661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Testinin faydaları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2D71-90F6-C844-BD9F-350A92432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Gözden kaçabilecek hataların tespiti - Maliyet</a:t>
            </a:r>
          </a:p>
          <a:p>
            <a:r>
              <a:rPr lang="tr-TR" dirty="0"/>
              <a:t>Kod değiştirildiğinde testlere uygunluğunun kontrolü</a:t>
            </a:r>
          </a:p>
          <a:p>
            <a:r>
              <a:rPr lang="tr-TR" dirty="0"/>
              <a:t>Yeni özelliklerin eklenmesinde eski testlerin tekrarlanması</a:t>
            </a:r>
          </a:p>
          <a:p>
            <a:r>
              <a:rPr lang="tr-TR" dirty="0" err="1"/>
              <a:t>Debug</a:t>
            </a:r>
            <a:r>
              <a:rPr lang="tr-TR" dirty="0"/>
              <a:t> işleminin alanının daraltılması</a:t>
            </a:r>
          </a:p>
          <a:p>
            <a:r>
              <a:rPr lang="tr-TR" dirty="0"/>
              <a:t>«TDD»</a:t>
            </a:r>
          </a:p>
        </p:txBody>
      </p:sp>
    </p:spTree>
    <p:extLst>
      <p:ext uri="{BB962C8B-B14F-4D97-AF65-F5344CB8AC3E}">
        <p14:creationId xmlns:p14="http://schemas.microsoft.com/office/powerpoint/2010/main" val="184310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AF2C-A347-8B4F-B41D-C25537E7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1B6C3-91EF-924D-B728-1BF2D1928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81" y="1690688"/>
            <a:ext cx="3670300" cy="184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41E5C-6C40-A646-AE9A-AD0A49693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25155"/>
            <a:ext cx="5228063" cy="13395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1F0F0D1-F671-D148-8EA2-A63FFE333B54}"/>
              </a:ext>
            </a:extLst>
          </p:cNvPr>
          <p:cNvGrpSpPr/>
          <p:nvPr/>
        </p:nvGrpSpPr>
        <p:grpSpPr>
          <a:xfrm>
            <a:off x="8243849" y="1462088"/>
            <a:ext cx="1854200" cy="2070100"/>
            <a:chOff x="8243849" y="1462088"/>
            <a:chExt cx="1854200" cy="20701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BF006E-DC84-AB41-8754-16A38922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3849" y="1462088"/>
              <a:ext cx="1854200" cy="20701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4D074A-16DB-6940-BF1E-1F50249E4E15}"/>
                </a:ext>
              </a:extLst>
            </p:cNvPr>
            <p:cNvSpPr/>
            <p:nvPr/>
          </p:nvSpPr>
          <p:spPr>
            <a:xfrm>
              <a:off x="8422106" y="2043376"/>
              <a:ext cx="240632" cy="170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C5CD821-1BCA-F94F-969A-CE688AA05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18" y="3625155"/>
            <a:ext cx="5040758" cy="28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58FE-3668-3541-A0F9-781BBF7B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8D4A8-2B6D-8C48-A948-9846AAA6F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690688"/>
            <a:ext cx="3670300" cy="184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894E5-03E9-AB46-A9CF-A2BE3D71E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08" y="1690688"/>
            <a:ext cx="3193352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81361-9D37-1147-9D69-AB933F5E2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937001"/>
            <a:ext cx="3670300" cy="184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7E847-2D3F-094C-B613-6F53BFD2A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08" y="3937001"/>
            <a:ext cx="3193352" cy="180882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9DC8DE-8682-1D48-A244-A6A952CBDD7E}"/>
              </a:ext>
            </a:extLst>
          </p:cNvPr>
          <p:cNvCxnSpPr/>
          <p:nvPr/>
        </p:nvCxnSpPr>
        <p:spPr>
          <a:xfrm>
            <a:off x="4895385" y="2553629"/>
            <a:ext cx="1851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56FDC0-86C8-274C-82B1-4652FEF4386A}"/>
              </a:ext>
            </a:extLst>
          </p:cNvPr>
          <p:cNvCxnSpPr/>
          <p:nvPr/>
        </p:nvCxnSpPr>
        <p:spPr>
          <a:xfrm>
            <a:off x="4895385" y="4858214"/>
            <a:ext cx="1851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2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3C55-A9B2-0346-9A87-69BC44A3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D09A5-2073-704D-B75B-9854B6AC1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01" y="1709738"/>
            <a:ext cx="3670300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89D4E-6196-7346-95FE-B3BAC9D99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03" y="1728788"/>
            <a:ext cx="3632200" cy="180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F61AE-6687-4645-B42A-0C848F827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4571538"/>
            <a:ext cx="5228063" cy="1339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4D2A4A-5896-604A-86F7-1AB3CF1AB1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0" y="4311154"/>
            <a:ext cx="5436127" cy="18602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407D5-F222-B24F-9892-681CF925FE16}"/>
              </a:ext>
            </a:extLst>
          </p:cNvPr>
          <p:cNvCxnSpPr/>
          <p:nvPr/>
        </p:nvCxnSpPr>
        <p:spPr>
          <a:xfrm>
            <a:off x="5463353" y="2676292"/>
            <a:ext cx="1851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0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7754-E12D-B646-8BD1-63C0B924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5E82D-B572-4845-8507-8B6BC9495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70" y="1690688"/>
            <a:ext cx="3160105" cy="184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7BEB76-6699-CF40-B07C-50B1528D4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1728788"/>
            <a:ext cx="3632200" cy="180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F176C6-8A6F-0547-8522-C936F2BBC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3657950"/>
            <a:ext cx="5276863" cy="2996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806A3B-4D32-B149-86F1-E38CEA7B9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22" y="4134041"/>
            <a:ext cx="3505200" cy="20447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1047F4-A3D2-414B-8BE6-4DDB6E37F242}"/>
              </a:ext>
            </a:extLst>
          </p:cNvPr>
          <p:cNvSpPr/>
          <p:nvPr/>
        </p:nvSpPr>
        <p:spPr>
          <a:xfrm>
            <a:off x="8406130" y="4947920"/>
            <a:ext cx="257208" cy="208471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FDF4B3-919C-2540-AC8B-771126F774EA}"/>
              </a:ext>
            </a:extLst>
          </p:cNvPr>
          <p:cNvCxnSpPr/>
          <p:nvPr/>
        </p:nvCxnSpPr>
        <p:spPr>
          <a:xfrm>
            <a:off x="4895385" y="2553629"/>
            <a:ext cx="1851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9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1CF0-DFD4-6A47-B2D5-351C3489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C3E52-5D68-F244-9EDA-CB8B713BD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954" y="1728788"/>
            <a:ext cx="1615315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0F45A-DE6E-3D44-8ABA-06B9F5322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98" y="1690688"/>
            <a:ext cx="3632200" cy="180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3E813-59EA-DE48-AF2B-1728C86A3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98" y="4067348"/>
            <a:ext cx="9629004" cy="23334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9DD94-62D4-BF4D-9DFD-BE7B2ACFEB54}"/>
              </a:ext>
            </a:extLst>
          </p:cNvPr>
          <p:cNvCxnSpPr/>
          <p:nvPr/>
        </p:nvCxnSpPr>
        <p:spPr>
          <a:xfrm>
            <a:off x="5398968" y="2593386"/>
            <a:ext cx="1851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1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AA40-F146-944E-AF35-29DEFC42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Birim Testi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01A3B-024C-C14F-8E78-B63F735D8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459" y="2032952"/>
            <a:ext cx="8262101" cy="35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2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554</Words>
  <Application>Microsoft Macintosh PowerPoint</Application>
  <PresentationFormat>Widescreen</PresentationFormat>
  <Paragraphs>86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Univers</vt:lpstr>
      <vt:lpstr>GradientVTI</vt:lpstr>
      <vt:lpstr>Görsel Programlama</vt:lpstr>
      <vt:lpstr>Birim testi</vt:lpstr>
      <vt:lpstr>Birim Testinin faydaları</vt:lpstr>
      <vt:lpstr>Birim Testi</vt:lpstr>
      <vt:lpstr>Birim Testi</vt:lpstr>
      <vt:lpstr>Birim Testi</vt:lpstr>
      <vt:lpstr>Birim Testi</vt:lpstr>
      <vt:lpstr>Birim Testi</vt:lpstr>
      <vt:lpstr>Birim Testi</vt:lpstr>
      <vt:lpstr>Birim Testi</vt:lpstr>
      <vt:lpstr>Birim Testi</vt:lpstr>
      <vt:lpstr>Birim Testi</vt:lpstr>
      <vt:lpstr>Birim Testi</vt:lpstr>
      <vt:lpstr>Birim Testi</vt:lpstr>
      <vt:lpstr>Birim Testi</vt:lpstr>
      <vt:lpstr>Birim Testi</vt:lpstr>
      <vt:lpstr>Arayüz testi</vt:lpstr>
      <vt:lpstr>Performans Analizi</vt:lpstr>
      <vt:lpstr>Performans Analizi</vt:lpstr>
      <vt:lpstr>Performans Analizi</vt:lpstr>
      <vt:lpstr>Performans Analizi</vt:lpstr>
      <vt:lpstr>Performans Analizi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Görsel Programlama</dc:title>
  <dc:creator>Emir Öztürk</dc:creator>
  <cp:lastModifiedBy>Emir ÖZTÜRK</cp:lastModifiedBy>
  <cp:revision>117</cp:revision>
  <dcterms:created xsi:type="dcterms:W3CDTF">2020-07-15T09:19:54Z</dcterms:created>
  <dcterms:modified xsi:type="dcterms:W3CDTF">2020-12-27T16:19:21Z</dcterms:modified>
</cp:coreProperties>
</file>